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75" r:id="rId3"/>
    <p:sldId id="280" r:id="rId4"/>
    <p:sldId id="277" r:id="rId5"/>
    <p:sldId id="279" r:id="rId6"/>
    <p:sldId id="278" r:id="rId7"/>
    <p:sldId id="283" r:id="rId8"/>
    <p:sldId id="282" r:id="rId9"/>
    <p:sldId id="281" r:id="rId10"/>
    <p:sldId id="319" r:id="rId11"/>
    <p:sldId id="257" r:id="rId12"/>
    <p:sldId id="260" r:id="rId13"/>
    <p:sldId id="262" r:id="rId14"/>
    <p:sldId id="284" r:id="rId15"/>
    <p:sldId id="310" r:id="rId16"/>
    <p:sldId id="318" r:id="rId17"/>
    <p:sldId id="264" r:id="rId18"/>
    <p:sldId id="265" r:id="rId19"/>
    <p:sldId id="266" r:id="rId20"/>
    <p:sldId id="267" r:id="rId21"/>
    <p:sldId id="268" r:id="rId22"/>
    <p:sldId id="269" r:id="rId23"/>
    <p:sldId id="272" r:id="rId24"/>
    <p:sldId id="270" r:id="rId25"/>
    <p:sldId id="274" r:id="rId26"/>
    <p:sldId id="273" r:id="rId27"/>
    <p:sldId id="299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320" r:id="rId36"/>
    <p:sldId id="311" r:id="rId37"/>
    <p:sldId id="293" r:id="rId38"/>
    <p:sldId id="294" r:id="rId39"/>
    <p:sldId id="295" r:id="rId40"/>
    <p:sldId id="301" r:id="rId41"/>
    <p:sldId id="302" r:id="rId42"/>
    <p:sldId id="303" r:id="rId43"/>
    <p:sldId id="304" r:id="rId44"/>
    <p:sldId id="305" r:id="rId45"/>
    <p:sldId id="321" r:id="rId46"/>
    <p:sldId id="307" r:id="rId47"/>
    <p:sldId id="308" r:id="rId48"/>
    <p:sldId id="306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to GIS" id="{7C9332BD-4120-1D49-9CFF-A44E5EC4F1AB}">
          <p14:sldIdLst>
            <p14:sldId id="256"/>
            <p14:sldId id="275"/>
            <p14:sldId id="280"/>
            <p14:sldId id="277"/>
            <p14:sldId id="279"/>
            <p14:sldId id="278"/>
            <p14:sldId id="283"/>
            <p14:sldId id="282"/>
            <p14:sldId id="281"/>
            <p14:sldId id="319"/>
            <p14:sldId id="257"/>
            <p14:sldId id="260"/>
            <p14:sldId id="262"/>
            <p14:sldId id="284"/>
            <p14:sldId id="310"/>
            <p14:sldId id="318"/>
            <p14:sldId id="264"/>
            <p14:sldId id="265"/>
            <p14:sldId id="266"/>
            <p14:sldId id="267"/>
            <p14:sldId id="268"/>
            <p14:sldId id="269"/>
            <p14:sldId id="272"/>
            <p14:sldId id="270"/>
            <p14:sldId id="274"/>
            <p14:sldId id="273"/>
            <p14:sldId id="299"/>
          </p14:sldIdLst>
        </p14:section>
        <p14:section name="Coordinate Reference Systems" id="{B9334C66-5745-3C4D-AA52-7C8D6E32E959}">
          <p14:sldIdLst>
            <p14:sldId id="285"/>
            <p14:sldId id="286"/>
            <p14:sldId id="287"/>
            <p14:sldId id="289"/>
            <p14:sldId id="290"/>
            <p14:sldId id="291"/>
            <p14:sldId id="292"/>
            <p14:sldId id="320"/>
            <p14:sldId id="311"/>
            <p14:sldId id="293"/>
            <p14:sldId id="294"/>
            <p14:sldId id="295"/>
          </p14:sldIdLst>
        </p14:section>
        <p14:section name="Day 2 Intro" id="{FCA5078B-7256-724E-B52B-D33A9B2ABD31}">
          <p14:sldIdLst>
            <p14:sldId id="301"/>
            <p14:sldId id="302"/>
            <p14:sldId id="303"/>
            <p14:sldId id="304"/>
            <p14:sldId id="305"/>
            <p14:sldId id="321"/>
            <p14:sldId id="307"/>
            <p14:sldId id="308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94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F783EE-1162-D542-858E-C0ADC43E5B44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F7A40-14D9-104E-8ED7-AECBEB480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8F7A40-14D9-104E-8ED7-AECBEB4808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1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1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18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0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6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7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44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1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1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5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1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1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8D8C0-A902-7548-932F-00098DB31091}" type="datetimeFigureOut">
              <a:rPr lang="en-US" smtClean="0"/>
              <a:t>17-04-26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1591-FA14-1F47-8E18-32DE56F24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5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26" y="675069"/>
            <a:ext cx="8065712" cy="2173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799" y="5068767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6087933"/>
            <a:ext cx="9144000" cy="770067"/>
          </a:xfrm>
        </p:spPr>
        <p:txBody>
          <a:bodyPr/>
          <a:lstStyle/>
          <a:p>
            <a:r>
              <a:rPr lang="en-US" dirty="0" smtClean="0"/>
              <a:t>April 27</a:t>
            </a:r>
            <a:r>
              <a:rPr lang="en-US" baseline="30000" dirty="0" smtClean="0"/>
              <a:t>th</a:t>
            </a:r>
            <a:r>
              <a:rPr lang="en-US" dirty="0" smtClean="0"/>
              <a:t> and 28</a:t>
            </a:r>
            <a:r>
              <a:rPr lang="en-US" baseline="30000" dirty="0" smtClean="0"/>
              <a:t>th</a:t>
            </a:r>
            <a:r>
              <a:rPr lang="en-US" dirty="0" smtClean="0"/>
              <a:t>, 2017</a:t>
            </a:r>
            <a:endParaRPr lang="en-US" dirty="0"/>
          </a:p>
        </p:txBody>
      </p:sp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952012"/>
            <a:ext cx="8191560" cy="21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6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4-26 at 9.5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1" y="0"/>
            <a:ext cx="8359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0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Geographic Information?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= Geographic Information System(s)</a:t>
            </a:r>
          </a:p>
          <a:p>
            <a:r>
              <a:rPr lang="en-US" dirty="0" smtClean="0"/>
              <a:t>Geographic Information is any information with a location associated with it (so, everything)</a:t>
            </a:r>
          </a:p>
          <a:p>
            <a:endParaRPr lang="en-US" dirty="0"/>
          </a:p>
          <a:p>
            <a:r>
              <a:rPr lang="en-US" dirty="0" smtClean="0"/>
              <a:t>Any information you can put on a map</a:t>
            </a:r>
          </a:p>
          <a:p>
            <a:r>
              <a:rPr lang="en-US" dirty="0" smtClean="0"/>
              <a:t>(and </a:t>
            </a:r>
            <a:r>
              <a:rPr lang="en-US" i="1" dirty="0" smtClean="0"/>
              <a:t>want</a:t>
            </a:r>
            <a:r>
              <a:rPr lang="en-US" dirty="0" smtClean="0"/>
              <a:t> to)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04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orama_021h01_8_0_geo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14" y="6315939"/>
            <a:ext cx="315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NTS Topographic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51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bother?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a map is the best way to present and analyze information with a geographic component.</a:t>
            </a:r>
          </a:p>
          <a:p>
            <a:r>
              <a:rPr lang="en-US" dirty="0" smtClean="0"/>
              <a:t>Maps allow us to view multiple types of information together (“layers”) to make connections.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03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Day 1: How do you make a map in QGIS?</a:t>
            </a:r>
          </a:p>
          <a:p>
            <a:pPr lvl="1"/>
            <a:r>
              <a:rPr lang="en-US" dirty="0" smtClean="0"/>
              <a:t>Add data to the map</a:t>
            </a:r>
          </a:p>
          <a:p>
            <a:pPr lvl="1"/>
            <a:r>
              <a:rPr lang="en-US" dirty="0" smtClean="0"/>
              <a:t>Format the data to look pretty</a:t>
            </a:r>
          </a:p>
          <a:p>
            <a:pPr lvl="1"/>
            <a:r>
              <a:rPr lang="en-US" dirty="0" smtClean="0"/>
              <a:t>Export/Print the map</a:t>
            </a:r>
          </a:p>
          <a:p>
            <a:pPr lvl="1"/>
            <a:r>
              <a:rPr lang="en-US" dirty="0" smtClean="0"/>
              <a:t>Getting your data into QGIS</a:t>
            </a:r>
          </a:p>
        </p:txBody>
      </p:sp>
    </p:spTree>
    <p:extLst>
      <p:ext uri="{BB962C8B-B14F-4D97-AF65-F5344CB8AC3E}">
        <p14:creationId xmlns:p14="http://schemas.microsoft.com/office/powerpoint/2010/main" val="17380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Day 2: Creating, importing, and manipulating GIS Data</a:t>
            </a:r>
          </a:p>
          <a:p>
            <a:pPr lvl="1"/>
            <a:r>
              <a:rPr lang="en-US" dirty="0" smtClean="0"/>
              <a:t>Make a map of your study sites</a:t>
            </a:r>
          </a:p>
          <a:p>
            <a:pPr lvl="1"/>
            <a:r>
              <a:rPr lang="en-US" dirty="0" smtClean="0"/>
              <a:t>Create and edit data in QGIS</a:t>
            </a:r>
          </a:p>
          <a:p>
            <a:pPr lvl="1"/>
            <a:r>
              <a:rPr lang="en-US" dirty="0" smtClean="0"/>
              <a:t>Interpolation and contouring (Raster processing)</a:t>
            </a:r>
            <a:endParaRPr lang="en-US" dirty="0"/>
          </a:p>
          <a:p>
            <a:pPr lvl="1"/>
            <a:r>
              <a:rPr lang="en-US" dirty="0" smtClean="0"/>
              <a:t>Vector data analysis</a:t>
            </a:r>
          </a:p>
          <a:p>
            <a:pPr lvl="1"/>
            <a:r>
              <a:rPr lang="en-US" dirty="0" smtClean="0"/>
              <a:t>Going over participant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During each module you will:</a:t>
            </a:r>
          </a:p>
          <a:p>
            <a:pPr lvl="1"/>
            <a:r>
              <a:rPr lang="en-US" dirty="0" smtClean="0"/>
              <a:t>Create a QGIS Project</a:t>
            </a:r>
          </a:p>
          <a:p>
            <a:pPr lvl="1"/>
            <a:r>
              <a:rPr lang="en-US" dirty="0" smtClean="0"/>
              <a:t>Create a PDF of the map you made in that module</a:t>
            </a:r>
          </a:p>
          <a:p>
            <a:pPr lvl="1"/>
            <a:r>
              <a:rPr lang="en-US" dirty="0" smtClean="0"/>
              <a:t>Save the QGIS Project (and any data you generate during that module) in the correct folder.</a:t>
            </a:r>
            <a:endParaRPr lang="en-US" dirty="0"/>
          </a:p>
          <a:p>
            <a:r>
              <a:rPr lang="en-US" dirty="0" smtClean="0"/>
              <a:t>You “must” complete these tasks!</a:t>
            </a:r>
          </a:p>
        </p:txBody>
      </p:sp>
    </p:spTree>
    <p:extLst>
      <p:ext uri="{BB962C8B-B14F-4D97-AF65-F5344CB8AC3E}">
        <p14:creationId xmlns:p14="http://schemas.microsoft.com/office/powerpoint/2010/main" val="4217724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6158"/>
          </a:xfrm>
        </p:spPr>
        <p:txBody>
          <a:bodyPr/>
          <a:lstStyle/>
          <a:p>
            <a:r>
              <a:rPr lang="en-US" dirty="0" smtClean="0"/>
              <a:t>GIS = Programs that work with geographic data</a:t>
            </a:r>
          </a:p>
          <a:p>
            <a:r>
              <a:rPr lang="en-US" dirty="0" smtClean="0"/>
              <a:t>Google Earth (free to $400/year)</a:t>
            </a:r>
          </a:p>
          <a:p>
            <a:r>
              <a:rPr lang="en-US" dirty="0" smtClean="0"/>
              <a:t>ESRI ArcGIS ($1500 base license, $4000 per extension; free basic versions available)</a:t>
            </a:r>
          </a:p>
          <a:p>
            <a:r>
              <a:rPr lang="en-US" dirty="0" smtClean="0"/>
              <a:t>GRASS, QGIS (“free” or by donation)</a:t>
            </a:r>
          </a:p>
          <a:p>
            <a:r>
              <a:rPr lang="en-US" dirty="0" smtClean="0"/>
              <a:t>MapInfo ($1995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Whitebox</a:t>
            </a:r>
            <a:r>
              <a:rPr lang="en-US" dirty="0" smtClean="0"/>
              <a:t> GIS (also free)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0" y="3879071"/>
            <a:ext cx="1511300" cy="558800"/>
          </a:xfrm>
          <a:prstGeom prst="rect">
            <a:avLst/>
          </a:prstGeom>
        </p:spPr>
      </p:pic>
      <p:pic>
        <p:nvPicPr>
          <p:cNvPr id="5" name="Picture 4" descr="Screen Shot 2014-09-30 at 12.02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702" y="2309836"/>
            <a:ext cx="1186298" cy="1065537"/>
          </a:xfrm>
          <a:prstGeom prst="rect">
            <a:avLst/>
          </a:prstGeom>
        </p:spPr>
      </p:pic>
      <p:pic>
        <p:nvPicPr>
          <p:cNvPr id="6" name="Picture 5" descr="Screen Shot 2014-09-30 at 12.03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612" y="4619721"/>
            <a:ext cx="1188055" cy="1018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667" y="4619721"/>
            <a:ext cx="1018333" cy="1018333"/>
          </a:xfrm>
          <a:prstGeom prst="rect">
            <a:avLst/>
          </a:prstGeom>
        </p:spPr>
      </p:pic>
      <p:pic>
        <p:nvPicPr>
          <p:cNvPr id="8" name="Picture 7" descr="Screen Shot 2014-09-30 at 12.11.5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154" y="5951058"/>
            <a:ext cx="15621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1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All have same set of features:</a:t>
            </a:r>
          </a:p>
          <a:p>
            <a:pPr lvl="1"/>
            <a:r>
              <a:rPr lang="en-US" dirty="0" err="1" smtClean="0"/>
              <a:t>Basemaps</a:t>
            </a:r>
            <a:endParaRPr lang="en-US" dirty="0" smtClean="0"/>
          </a:p>
          <a:p>
            <a:pPr lvl="1"/>
            <a:r>
              <a:rPr lang="en-US" dirty="0" smtClean="0"/>
              <a:t>Ability to add/edit/view geographic data (some free versions don’t allow editing)</a:t>
            </a:r>
          </a:p>
          <a:p>
            <a:pPr lvl="1"/>
            <a:r>
              <a:rPr lang="en-US" dirty="0" smtClean="0"/>
              <a:t>Analysis Tools</a:t>
            </a:r>
          </a:p>
          <a:p>
            <a:r>
              <a:rPr lang="en-US" dirty="0" smtClean="0"/>
              <a:t>We will be using QGIS because:</a:t>
            </a:r>
          </a:p>
          <a:p>
            <a:pPr lvl="1"/>
            <a:r>
              <a:rPr lang="en-US" dirty="0" smtClean="0"/>
              <a:t>It doesn’t cost money to install</a:t>
            </a:r>
          </a:p>
          <a:p>
            <a:pPr lvl="1"/>
            <a:r>
              <a:rPr lang="en-US" dirty="0" smtClean="0"/>
              <a:t>It works (and works well) on multiple platforms</a:t>
            </a:r>
          </a:p>
          <a:p>
            <a:pPr lvl="1"/>
            <a:r>
              <a:rPr lang="en-US" dirty="0" smtClean="0"/>
              <a:t>There is no license restriction (you can use it forever)</a:t>
            </a:r>
          </a:p>
        </p:txBody>
      </p:sp>
    </p:spTree>
    <p:extLst>
      <p:ext uri="{BB962C8B-B14F-4D97-AF65-F5344CB8AC3E}">
        <p14:creationId xmlns:p14="http://schemas.microsoft.com/office/powerpoint/2010/main" val="2285355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GIS Data Organized?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Data is organized in layers</a:t>
            </a:r>
          </a:p>
          <a:p>
            <a:r>
              <a:rPr lang="en-US" dirty="0" smtClean="0"/>
              <a:t>Each layer contains similar data that is usually displayed in a similar way.</a:t>
            </a:r>
            <a:endParaRPr lang="en-US" dirty="0"/>
          </a:p>
        </p:txBody>
      </p:sp>
      <p:pic>
        <p:nvPicPr>
          <p:cNvPr id="4" name="Picture 3" descr="Screen Shot 2014-04-24 at 12.01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8"/>
          <a:stretch/>
        </p:blipFill>
        <p:spPr>
          <a:xfrm>
            <a:off x="983901" y="3177901"/>
            <a:ext cx="6030673" cy="368009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647462" y="4407857"/>
            <a:ext cx="263137" cy="13116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647462" y="4209174"/>
            <a:ext cx="640681" cy="15103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22406" y="5663255"/>
            <a:ext cx="103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647462" y="4693390"/>
            <a:ext cx="0" cy="10261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325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in GIS!</a:t>
            </a:r>
          </a:p>
          <a:p>
            <a:r>
              <a:rPr lang="en-US" dirty="0" smtClean="0"/>
              <a:t>Environmental Science at Acadia</a:t>
            </a:r>
          </a:p>
          <a:p>
            <a:r>
              <a:rPr lang="en-US" dirty="0" smtClean="0"/>
              <a:t>Environmental Scientist/Project Coordinator at GeoGrid Environmental</a:t>
            </a:r>
          </a:p>
          <a:p>
            <a:r>
              <a:rPr lang="en-US" dirty="0" smtClean="0"/>
              <a:t>M.Sc. Geology at Acadia</a:t>
            </a:r>
          </a:p>
          <a:p>
            <a:r>
              <a:rPr lang="en-US" dirty="0" smtClean="0"/>
              <a:t>Use Geographic Information Systems in all 3</a:t>
            </a:r>
          </a:p>
          <a:p>
            <a:r>
              <a:rPr lang="en-US" dirty="0" smtClean="0"/>
              <a:t>Applied, Pragmatic approach to 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90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258506" cy="4800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Raster Layers</a:t>
            </a:r>
          </a:p>
          <a:p>
            <a:pPr lvl="1"/>
            <a:r>
              <a:rPr lang="en-US" dirty="0" smtClean="0"/>
              <a:t>Contain a grid of data with a data value in each square</a:t>
            </a:r>
          </a:p>
          <a:p>
            <a:pPr lvl="1"/>
            <a:r>
              <a:rPr lang="en-US" dirty="0" smtClean="0"/>
              <a:t>Can be color data (like a picture)</a:t>
            </a:r>
          </a:p>
          <a:p>
            <a:pPr lvl="1"/>
            <a:r>
              <a:rPr lang="en-US" dirty="0" smtClean="0"/>
              <a:t>Can be other data (like elevation, concentration)</a:t>
            </a:r>
          </a:p>
          <a:p>
            <a:r>
              <a:rPr lang="en-US" dirty="0" smtClean="0"/>
              <a:t>Vector Layers</a:t>
            </a:r>
          </a:p>
          <a:p>
            <a:pPr lvl="1"/>
            <a:r>
              <a:rPr lang="en-US" dirty="0" smtClean="0"/>
              <a:t>Contain a collection of points</a:t>
            </a:r>
            <a:r>
              <a:rPr lang="en-US" dirty="0"/>
              <a:t> </a:t>
            </a:r>
            <a:r>
              <a:rPr lang="en-US" dirty="0" smtClean="0"/>
              <a:t>OR lines OR polygons (“features”)</a:t>
            </a:r>
          </a:p>
          <a:p>
            <a:pPr lvl="1"/>
            <a:r>
              <a:rPr lang="en-US" dirty="0" smtClean="0"/>
              <a:t>Also contain data about these features (Sample number, elevation, depth, strike, dip; known as “attributes”).</a:t>
            </a:r>
          </a:p>
          <a:p>
            <a:r>
              <a:rPr lang="en-US" dirty="0" smtClean="0"/>
              <a:t>The power of GIS if often in comparing layers with each other and examining relationships.</a:t>
            </a:r>
          </a:p>
        </p:txBody>
      </p:sp>
      <p:pic>
        <p:nvPicPr>
          <p:cNvPr id="4" name="Picture 3" descr="Screen Shot 2014-04-23 at 3.13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6796721" y="1600200"/>
            <a:ext cx="2093700" cy="2213125"/>
          </a:xfrm>
          <a:prstGeom prst="rect">
            <a:avLst/>
          </a:prstGeom>
        </p:spPr>
      </p:pic>
      <p:pic>
        <p:nvPicPr>
          <p:cNvPr id="6" name="Picture 5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6639444" y="3931295"/>
            <a:ext cx="2428294" cy="29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9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Can be displayed in a variety of ways – “color ramp” (shown below), </a:t>
            </a:r>
            <a:r>
              <a:rPr lang="en-US" dirty="0" err="1" smtClean="0"/>
              <a:t>grayscale</a:t>
            </a:r>
            <a:r>
              <a:rPr lang="en-US" dirty="0" smtClean="0"/>
              <a:t>, several discrete colors.</a:t>
            </a:r>
          </a:p>
          <a:p>
            <a:r>
              <a:rPr lang="en-US" dirty="0" smtClean="0"/>
              <a:t>For any point on the map, you can obtain a value from a raster.</a:t>
            </a:r>
          </a:p>
          <a:p>
            <a:r>
              <a:rPr lang="en-US" dirty="0" smtClean="0"/>
              <a:t>Also called a “surface”</a:t>
            </a:r>
          </a:p>
          <a:p>
            <a:endParaRPr lang="en-US" dirty="0"/>
          </a:p>
        </p:txBody>
      </p:sp>
      <p:pic>
        <p:nvPicPr>
          <p:cNvPr id="4" name="Picture 3" descr="Screen Shot 2014-04-24 at 12.24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304"/>
            <a:ext cx="2855228" cy="2165287"/>
          </a:xfrm>
          <a:prstGeom prst="rect">
            <a:avLst/>
          </a:prstGeom>
        </p:spPr>
      </p:pic>
      <p:pic>
        <p:nvPicPr>
          <p:cNvPr id="6" name="Picture 5" descr="Screen Shot 2014-04-23 at 3.13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2855228" y="4695304"/>
            <a:ext cx="2045992" cy="2162696"/>
          </a:xfrm>
          <a:prstGeom prst="rect">
            <a:avLst/>
          </a:prstGeom>
        </p:spPr>
      </p:pic>
      <p:pic>
        <p:nvPicPr>
          <p:cNvPr id="7" name="Picture 6" descr="Screen Shot 2015-01-03 at 4.10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20" y="4697895"/>
            <a:ext cx="3555427" cy="2162696"/>
          </a:xfrm>
          <a:prstGeom prst="rect">
            <a:avLst/>
          </a:prstGeom>
        </p:spPr>
      </p:pic>
      <p:pic>
        <p:nvPicPr>
          <p:cNvPr id="8" name="Picture 7" descr="Screen Shot 2015-01-03 at 4.11.4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1"/>
          <a:stretch/>
        </p:blipFill>
        <p:spPr>
          <a:xfrm>
            <a:off x="7201259" y="4697895"/>
            <a:ext cx="1942741" cy="21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6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Made up of one or more “features” that have “attributes”</a:t>
            </a:r>
          </a:p>
          <a:p>
            <a:r>
              <a:rPr lang="en-US" dirty="0" smtClean="0"/>
              <a:t>Point OR line OR polygon features in a single layer</a:t>
            </a:r>
          </a:p>
          <a:p>
            <a:endParaRPr lang="en-US" dirty="0"/>
          </a:p>
        </p:txBody>
      </p:sp>
      <p:pic>
        <p:nvPicPr>
          <p:cNvPr id="8" name="Picture 7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6" name="Picture 5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Points</a:t>
            </a:r>
          </a:p>
          <a:p>
            <a:r>
              <a:rPr lang="en-US" dirty="0" smtClean="0"/>
              <a:t>Lines</a:t>
            </a:r>
          </a:p>
          <a:p>
            <a:r>
              <a:rPr lang="en-US" dirty="0" smtClean="0"/>
              <a:t>Polygons</a:t>
            </a:r>
          </a:p>
          <a:p>
            <a:r>
              <a:rPr lang="en-US" dirty="0" smtClean="0"/>
              <a:t>Features, Fields, Attributes</a:t>
            </a:r>
            <a:endParaRPr lang="en-US" dirty="0"/>
          </a:p>
        </p:txBody>
      </p:sp>
      <p:pic>
        <p:nvPicPr>
          <p:cNvPr id="4" name="Picture 3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5" name="Picture 4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80692" y="3931295"/>
            <a:ext cx="372869" cy="121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9127" y="3931295"/>
            <a:ext cx="454434" cy="798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5387" y="3931295"/>
            <a:ext cx="128174" cy="18591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5387" y="3931295"/>
            <a:ext cx="152400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61384" y="3931295"/>
            <a:ext cx="1351647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81901" y="3931295"/>
            <a:ext cx="431130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13031" y="3931295"/>
            <a:ext cx="419475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561384" y="3931295"/>
            <a:ext cx="2924683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796508" y="3931295"/>
            <a:ext cx="1689558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23809" y="3931295"/>
            <a:ext cx="862257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85732" y="1899094"/>
            <a:ext cx="81565" cy="1048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085732" y="2493289"/>
            <a:ext cx="396169" cy="69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2703292" y="2877767"/>
            <a:ext cx="1176864" cy="477686"/>
          </a:xfrm>
          <a:custGeom>
            <a:avLst/>
            <a:gdLst>
              <a:gd name="connsiteX0" fmla="*/ 209738 w 1176864"/>
              <a:gd name="connsiteY0" fmla="*/ 314574 h 477686"/>
              <a:gd name="connsiteX1" fmla="*/ 0 w 1176864"/>
              <a:gd name="connsiteY1" fmla="*/ 209716 h 477686"/>
              <a:gd name="connsiteX2" fmla="*/ 314607 w 1176864"/>
              <a:gd name="connsiteY2" fmla="*/ 104858 h 477686"/>
              <a:gd name="connsiteX3" fmla="*/ 629214 w 1176864"/>
              <a:gd name="connsiteY3" fmla="*/ 198065 h 477686"/>
              <a:gd name="connsiteX4" fmla="*/ 1037039 w 1176864"/>
              <a:gd name="connsiteY4" fmla="*/ 0 h 477686"/>
              <a:gd name="connsiteX5" fmla="*/ 1176864 w 1176864"/>
              <a:gd name="connsiteY5" fmla="*/ 151462 h 477686"/>
              <a:gd name="connsiteX6" fmla="*/ 873909 w 1176864"/>
              <a:gd name="connsiteY6" fmla="*/ 361177 h 477686"/>
              <a:gd name="connsiteX7" fmla="*/ 337912 w 1176864"/>
              <a:gd name="connsiteY7" fmla="*/ 477686 h 477686"/>
              <a:gd name="connsiteX8" fmla="*/ 209738 w 1176864"/>
              <a:gd name="connsiteY8" fmla="*/ 314574 h 4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864" h="477686">
                <a:moveTo>
                  <a:pt x="209738" y="314574"/>
                </a:moveTo>
                <a:lnTo>
                  <a:pt x="0" y="209716"/>
                </a:lnTo>
                <a:lnTo>
                  <a:pt x="314607" y="104858"/>
                </a:lnTo>
                <a:lnTo>
                  <a:pt x="629214" y="198065"/>
                </a:lnTo>
                <a:lnTo>
                  <a:pt x="1037039" y="0"/>
                </a:lnTo>
                <a:lnTo>
                  <a:pt x="1176864" y="151462"/>
                </a:lnTo>
                <a:lnTo>
                  <a:pt x="873909" y="361177"/>
                </a:lnTo>
                <a:lnTo>
                  <a:pt x="337912" y="477686"/>
                </a:lnTo>
                <a:lnTo>
                  <a:pt x="209738" y="31457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96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could the following data be represented?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Soil conductivity (Points, </a:t>
            </a:r>
            <a:r>
              <a:rPr lang="en-US" dirty="0" smtClean="0"/>
              <a:t>Contours)</a:t>
            </a:r>
            <a:endParaRPr lang="en-US" dirty="0" smtClean="0"/>
          </a:p>
          <a:p>
            <a:r>
              <a:rPr lang="en-US" dirty="0" smtClean="0"/>
              <a:t>Water table depth (Points, </a:t>
            </a:r>
            <a:r>
              <a:rPr lang="en-US" dirty="0" smtClean="0"/>
              <a:t>Contours)</a:t>
            </a:r>
            <a:endParaRPr lang="en-US" dirty="0" smtClean="0"/>
          </a:p>
          <a:p>
            <a:r>
              <a:rPr lang="en-US" dirty="0" smtClean="0"/>
              <a:t>Sample locations (</a:t>
            </a:r>
            <a:r>
              <a:rPr lang="en-US" dirty="0" smtClean="0"/>
              <a:t>Points)</a:t>
            </a:r>
            <a:endParaRPr lang="en-US" dirty="0" smtClean="0"/>
          </a:p>
          <a:p>
            <a:r>
              <a:rPr lang="en-US" dirty="0" smtClean="0"/>
              <a:t>Strike &amp; dip (Points, </a:t>
            </a:r>
            <a:r>
              <a:rPr lang="en-US" dirty="0" smtClean="0"/>
              <a:t>Contours)</a:t>
            </a:r>
            <a:endParaRPr lang="en-US" dirty="0" smtClean="0"/>
          </a:p>
          <a:p>
            <a:r>
              <a:rPr lang="en-US" dirty="0" smtClean="0"/>
              <a:t>Slope steepness &amp; direction of slope (Points, </a:t>
            </a:r>
            <a:r>
              <a:rPr lang="en-US" dirty="0" smtClean="0"/>
              <a:t>Contours)</a:t>
            </a:r>
            <a:endParaRPr lang="en-US" dirty="0" smtClean="0"/>
          </a:p>
          <a:p>
            <a:r>
              <a:rPr lang="en-US" dirty="0" smtClean="0"/>
              <a:t>Roads (Lines, </a:t>
            </a:r>
            <a:r>
              <a:rPr lang="en-US" dirty="0" smtClean="0"/>
              <a:t>Polygons)</a:t>
            </a:r>
            <a:endParaRPr lang="en-US" dirty="0" smtClean="0"/>
          </a:p>
          <a:p>
            <a:r>
              <a:rPr lang="en-US" dirty="0" smtClean="0"/>
              <a:t>Habitat suitability (</a:t>
            </a:r>
            <a:r>
              <a:rPr lang="en-US" dirty="0" smtClean="0"/>
              <a:t>Polygons)</a:t>
            </a:r>
            <a:endParaRPr lang="en-US" dirty="0" smtClean="0"/>
          </a:p>
          <a:p>
            <a:r>
              <a:rPr lang="en-US" dirty="0" smtClean="0"/>
              <a:t>Bedrock type (</a:t>
            </a:r>
            <a:r>
              <a:rPr lang="en-US" dirty="0" smtClean="0"/>
              <a:t>Polygons)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57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4-24 at 12.01.4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7" t="9512" b="12088"/>
          <a:stretch/>
        </p:blipFill>
        <p:spPr>
          <a:xfrm>
            <a:off x="251587" y="1"/>
            <a:ext cx="849773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6114"/>
            <a:ext cx="2237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Identify the “layers” present, and their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3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orama_021h01_8_0_geo.tif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814" y="6315939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Identify the “layers” present, and their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338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Exercise!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1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Coordinate Reference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3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Coordinate Reference Systems (CRS)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Data (raster and vector) is represented by coordinates (X and Y).</a:t>
            </a:r>
          </a:p>
          <a:p>
            <a:r>
              <a:rPr lang="en-US" dirty="0" smtClean="0"/>
              <a:t>These X and Y coordinates can mean any number of things!</a:t>
            </a:r>
          </a:p>
          <a:p>
            <a:pPr lvl="1"/>
            <a:r>
              <a:rPr lang="en-US" dirty="0" smtClean="0"/>
              <a:t>Latitude, Longitude, UTM Easting, UTM Northing, Arbitrary XY data from a defined grid</a:t>
            </a:r>
          </a:p>
          <a:p>
            <a:r>
              <a:rPr lang="en-US" dirty="0" smtClean="0"/>
              <a:t>Every GIS data file has a CRS, because X and Y coordinates must be represented somehow.</a:t>
            </a:r>
          </a:p>
        </p:txBody>
      </p:sp>
    </p:spTree>
    <p:extLst>
      <p:ext uri="{BB962C8B-B14F-4D97-AF65-F5344CB8AC3E}">
        <p14:creationId xmlns:p14="http://schemas.microsoft.com/office/powerpoint/2010/main" val="198595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1-4 Round Lake Long Lake 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736" y="0"/>
            <a:ext cx="512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62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(“Project CRS”)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Earth is a sphere (actually, an ellipsoid), so to represent it on something flat (your screen, a piece of paper) we need a projection.</a:t>
            </a:r>
          </a:p>
          <a:p>
            <a:r>
              <a:rPr lang="en-US" dirty="0" smtClean="0"/>
              <a:t>Projections are never perfect, always distort some combination of shape (angles), scale (distance), and area.</a:t>
            </a:r>
          </a:p>
          <a:p>
            <a:r>
              <a:rPr lang="en-US" dirty="0" smtClean="0"/>
              <a:t>Mathematically, projections convert Latitude/Longitude values (angles) to X/Y values (distances).</a:t>
            </a:r>
          </a:p>
        </p:txBody>
      </p:sp>
    </p:spTree>
    <p:extLst>
      <p:ext uri="{BB962C8B-B14F-4D97-AF65-F5344CB8AC3E}">
        <p14:creationId xmlns:p14="http://schemas.microsoft.com/office/powerpoint/2010/main" val="49417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 Projection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209"/>
          <a:stretch/>
        </p:blipFill>
        <p:spPr>
          <a:xfrm>
            <a:off x="0" y="2003249"/>
            <a:ext cx="5969000" cy="3660501"/>
          </a:xfrm>
          <a:prstGeom prst="rect">
            <a:avLst/>
          </a:prstGeom>
        </p:spPr>
      </p:pic>
      <p:pic>
        <p:nvPicPr>
          <p:cNvPr id="5" name="Picture 4" descr="Screen Shot 2014-04-24 at 10.51.2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04" y="2003248"/>
            <a:ext cx="6541609" cy="410257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105711" y="5668153"/>
            <a:ext cx="1712861" cy="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818572" y="4165189"/>
            <a:ext cx="0" cy="150296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801233" y="5483487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68531" y="379585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06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Transverse Mercator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distortion for a very specific strip of the world</a:t>
            </a:r>
          </a:p>
          <a:p>
            <a:r>
              <a:rPr lang="en-US" dirty="0" smtClean="0"/>
              <a:t>Used for local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6" y="2680869"/>
            <a:ext cx="7939864" cy="41771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719108" y="6419636"/>
            <a:ext cx="1712861" cy="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431969" y="4916672"/>
            <a:ext cx="0" cy="150296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14630" y="6234970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81928" y="45473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0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4-24 at 12.46.5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530" y="1167356"/>
            <a:ext cx="5525872" cy="569529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132227" y="3851756"/>
            <a:ext cx="1144075" cy="7364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Universal Transverse Mercator Zones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91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296"/>
            <a:ext cx="9144000" cy="4471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Conic Projection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278410" y="5083280"/>
            <a:ext cx="1712861" cy="1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6991271" y="3580316"/>
            <a:ext cx="0" cy="1502965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73932" y="4898614"/>
            <a:ext cx="3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41230" y="32109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3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17005" cy="1143000"/>
          </a:xfrm>
        </p:spPr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69961" y="1751246"/>
            <a:ext cx="2242811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Earth’s Surface (Latitude, Longitude)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26246" y="5496408"/>
            <a:ext cx="1930242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Coordinates (in distance units)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50046" y="3680798"/>
            <a:ext cx="2082642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6" idx="2"/>
          </p:cNvCxnSpPr>
          <p:nvPr/>
        </p:nvCxnSpPr>
        <p:spPr>
          <a:xfrm flipV="1">
            <a:off x="2291367" y="4458848"/>
            <a:ext cx="0" cy="1037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2"/>
          </p:cNvCxnSpPr>
          <p:nvPr/>
        </p:nvCxnSpPr>
        <p:spPr>
          <a:xfrm flipV="1">
            <a:off x="2291367" y="2529296"/>
            <a:ext cx="0" cy="1151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69365" y="2529296"/>
            <a:ext cx="0" cy="1151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66819" y="4458848"/>
            <a:ext cx="0" cy="1037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4726605" y="274638"/>
            <a:ext cx="41170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Coordinate Reference Systems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726604" y="1600200"/>
            <a:ext cx="3960195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The XY coordinates of a particular dataset</a:t>
            </a:r>
          </a:p>
          <a:p>
            <a:r>
              <a:rPr lang="en-US" dirty="0" smtClean="0"/>
              <a:t>Can be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 (positions on the earth’s surface) or map coordinates (that can be related to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 using a projection)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255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Projections/CRSs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5043" y="4413974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2835" y="2293193"/>
            <a:ext cx="2662209" cy="2835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map you look 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5043" y="5934893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CRS/</a:t>
            </a:r>
            <a:r>
              <a:rPr lang="en-US" dirty="0" smtClean="0"/>
              <a:t>Projection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42835" y="558948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CRS/</a:t>
            </a:r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2306148" y="5474268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6773940" y="512886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75043" y="1763046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75043" y="328396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CRS/</a:t>
            </a:r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2"/>
            <a:endCxn id="16" idx="0"/>
          </p:cNvCxnSpPr>
          <p:nvPr/>
        </p:nvCxnSpPr>
        <p:spPr>
          <a:xfrm>
            <a:off x="2306148" y="282334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3"/>
          </p:cNvCxnSpPr>
          <p:nvPr/>
        </p:nvCxnSpPr>
        <p:spPr>
          <a:xfrm>
            <a:off x="3637252" y="2293193"/>
            <a:ext cx="1805583" cy="81371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3"/>
          </p:cNvCxnSpPr>
          <p:nvPr/>
        </p:nvCxnSpPr>
        <p:spPr>
          <a:xfrm flipV="1">
            <a:off x="3637252" y="4265830"/>
            <a:ext cx="1805583" cy="6782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87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Projections/CRSs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CRS for a dataset can be projected (XY values in distance units) or geographic (latitude/longitude)</a:t>
            </a:r>
          </a:p>
          <a:p>
            <a:r>
              <a:rPr lang="en-US" dirty="0" smtClean="0"/>
              <a:t>The projection in which you view geographic data can be different than the CRS of the dataset (“on-the-fly projection”)</a:t>
            </a:r>
          </a:p>
          <a:p>
            <a:r>
              <a:rPr lang="en-US" dirty="0" smtClean="0"/>
              <a:t>If your data is not plotting in the right place, you have a CRS problem!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093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CRSs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WGS84 = Latitude/Longitude</a:t>
            </a:r>
          </a:p>
          <a:p>
            <a:r>
              <a:rPr lang="en-US" dirty="0" smtClean="0"/>
              <a:t>NAD83 = Latitude/Longitude fixed for North American Plate</a:t>
            </a:r>
          </a:p>
          <a:p>
            <a:r>
              <a:rPr lang="en-US" dirty="0" smtClean="0"/>
              <a:t>Nova Scotia is UTM Zone 20N</a:t>
            </a:r>
          </a:p>
          <a:p>
            <a:r>
              <a:rPr lang="en-US" dirty="0" smtClean="0"/>
              <a:t>For small areas (less than 50-100 km across) use UTM!</a:t>
            </a:r>
          </a:p>
          <a:p>
            <a:r>
              <a:rPr lang="en-US" dirty="0" smtClean="0"/>
              <a:t>For large areas (between UTM zones) use World Mercator or Albers Equal Area Conic</a:t>
            </a:r>
          </a:p>
          <a:p>
            <a:r>
              <a:rPr lang="en-US" dirty="0" smtClean="0"/>
              <a:t>For the arctic, you may need to use other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002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Exercise!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95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9-30 at 10.56.13 A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611" y="194513"/>
            <a:ext cx="7653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Elevation contours and water table contours of a spill site in </a:t>
            </a:r>
            <a:r>
              <a:rPr lang="en-US" dirty="0" err="1" smtClean="0"/>
              <a:t>Wimborne</a:t>
            </a:r>
            <a:r>
              <a:rPr lang="en-US" dirty="0" smtClean="0"/>
              <a:t>, Alberta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458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826" y="675069"/>
            <a:ext cx="8065712" cy="21739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1799" y="5068767"/>
            <a:ext cx="7772400" cy="1470025"/>
          </a:xfrm>
        </p:spPr>
        <p:txBody>
          <a:bodyPr/>
          <a:lstStyle/>
          <a:p>
            <a:r>
              <a:rPr lang="en-US" dirty="0" smtClean="0"/>
              <a:t>Introduction to GIS Short Course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6087933"/>
            <a:ext cx="9144000" cy="770067"/>
          </a:xfrm>
        </p:spPr>
        <p:txBody>
          <a:bodyPr/>
          <a:lstStyle/>
          <a:p>
            <a:r>
              <a:rPr lang="en-US" dirty="0" smtClean="0"/>
              <a:t>January 16</a:t>
            </a:r>
            <a:r>
              <a:rPr lang="en-US" baseline="30000" dirty="0" smtClean="0"/>
              <a:t>th</a:t>
            </a:r>
            <a:r>
              <a:rPr lang="en-US" dirty="0" smtClean="0"/>
              <a:t> &amp; 17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952012"/>
            <a:ext cx="8191560" cy="21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3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Geographic Information?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GIS = Geographic Information System(s)</a:t>
            </a:r>
          </a:p>
          <a:p>
            <a:r>
              <a:rPr lang="en-US" dirty="0" smtClean="0"/>
              <a:t>Geographic Information is any information with a location associated with it (so, everything)</a:t>
            </a:r>
          </a:p>
          <a:p>
            <a:endParaRPr lang="en-US" dirty="0"/>
          </a:p>
          <a:p>
            <a:r>
              <a:rPr lang="en-US" dirty="0" smtClean="0"/>
              <a:t>Any information you can put on a map</a:t>
            </a:r>
          </a:p>
          <a:p>
            <a:r>
              <a:rPr lang="en-US" dirty="0" smtClean="0"/>
              <a:t>(and </a:t>
            </a:r>
            <a:r>
              <a:rPr lang="en-US" i="1" dirty="0" smtClean="0"/>
              <a:t>want</a:t>
            </a:r>
            <a:r>
              <a:rPr lang="en-US" dirty="0" smtClean="0"/>
              <a:t> to)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52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Points</a:t>
            </a:r>
          </a:p>
          <a:p>
            <a:r>
              <a:rPr lang="en-US" dirty="0" smtClean="0"/>
              <a:t>Lines</a:t>
            </a:r>
          </a:p>
          <a:p>
            <a:r>
              <a:rPr lang="en-US" dirty="0" smtClean="0"/>
              <a:t>Polygons</a:t>
            </a:r>
          </a:p>
          <a:p>
            <a:r>
              <a:rPr lang="en-US" dirty="0" smtClean="0"/>
              <a:t>Features, Fields, Attributes</a:t>
            </a:r>
            <a:endParaRPr lang="en-US" dirty="0"/>
          </a:p>
        </p:txBody>
      </p:sp>
      <p:pic>
        <p:nvPicPr>
          <p:cNvPr id="4" name="Picture 3" descr="Screen Shot 2014-04-24 at 12.37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38904"/>
            <a:ext cx="3909762" cy="2712720"/>
          </a:xfrm>
          <a:prstGeom prst="rect">
            <a:avLst/>
          </a:prstGeom>
        </p:spPr>
      </p:pic>
      <p:pic>
        <p:nvPicPr>
          <p:cNvPr id="5" name="Picture 4" descr="Screen Shot 2014-04-24 at 12.16.24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18"/>
          <a:stretch/>
        </p:blipFill>
        <p:spPr>
          <a:xfrm>
            <a:off x="5800492" y="3931295"/>
            <a:ext cx="2428294" cy="292670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780692" y="3931295"/>
            <a:ext cx="372869" cy="12183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99127" y="3931295"/>
            <a:ext cx="454434" cy="798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025387" y="3931295"/>
            <a:ext cx="128174" cy="18591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1025387" y="3931295"/>
            <a:ext cx="152400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561384" y="3931295"/>
            <a:ext cx="1351647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481901" y="3931295"/>
            <a:ext cx="431130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13031" y="3931295"/>
            <a:ext cx="419475" cy="1498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1561384" y="3931295"/>
            <a:ext cx="2924683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796508" y="3931295"/>
            <a:ext cx="1689558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3623809" y="3931295"/>
            <a:ext cx="862257" cy="16844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085732" y="1899094"/>
            <a:ext cx="81565" cy="10485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085732" y="2493289"/>
            <a:ext cx="396169" cy="699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>
            <a:off x="2703292" y="2877767"/>
            <a:ext cx="1176864" cy="477686"/>
          </a:xfrm>
          <a:custGeom>
            <a:avLst/>
            <a:gdLst>
              <a:gd name="connsiteX0" fmla="*/ 209738 w 1176864"/>
              <a:gd name="connsiteY0" fmla="*/ 314574 h 477686"/>
              <a:gd name="connsiteX1" fmla="*/ 0 w 1176864"/>
              <a:gd name="connsiteY1" fmla="*/ 209716 h 477686"/>
              <a:gd name="connsiteX2" fmla="*/ 314607 w 1176864"/>
              <a:gd name="connsiteY2" fmla="*/ 104858 h 477686"/>
              <a:gd name="connsiteX3" fmla="*/ 629214 w 1176864"/>
              <a:gd name="connsiteY3" fmla="*/ 198065 h 477686"/>
              <a:gd name="connsiteX4" fmla="*/ 1037039 w 1176864"/>
              <a:gd name="connsiteY4" fmla="*/ 0 h 477686"/>
              <a:gd name="connsiteX5" fmla="*/ 1176864 w 1176864"/>
              <a:gd name="connsiteY5" fmla="*/ 151462 h 477686"/>
              <a:gd name="connsiteX6" fmla="*/ 873909 w 1176864"/>
              <a:gd name="connsiteY6" fmla="*/ 361177 h 477686"/>
              <a:gd name="connsiteX7" fmla="*/ 337912 w 1176864"/>
              <a:gd name="connsiteY7" fmla="*/ 477686 h 477686"/>
              <a:gd name="connsiteX8" fmla="*/ 209738 w 1176864"/>
              <a:gd name="connsiteY8" fmla="*/ 314574 h 4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864" h="477686">
                <a:moveTo>
                  <a:pt x="209738" y="314574"/>
                </a:moveTo>
                <a:lnTo>
                  <a:pt x="0" y="209716"/>
                </a:lnTo>
                <a:lnTo>
                  <a:pt x="314607" y="104858"/>
                </a:lnTo>
                <a:lnTo>
                  <a:pt x="629214" y="198065"/>
                </a:lnTo>
                <a:lnTo>
                  <a:pt x="1037039" y="0"/>
                </a:lnTo>
                <a:lnTo>
                  <a:pt x="1176864" y="151462"/>
                </a:lnTo>
                <a:lnTo>
                  <a:pt x="873909" y="361177"/>
                </a:lnTo>
                <a:lnTo>
                  <a:pt x="337912" y="477686"/>
                </a:lnTo>
                <a:lnTo>
                  <a:pt x="209738" y="314574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4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6992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Can be displayed in a variety of ways – “color ramp” (shown below), </a:t>
            </a:r>
            <a:r>
              <a:rPr lang="en-US" dirty="0" err="1" smtClean="0"/>
              <a:t>grayscale</a:t>
            </a:r>
            <a:r>
              <a:rPr lang="en-US" dirty="0" smtClean="0"/>
              <a:t>, several discrete colors.</a:t>
            </a:r>
          </a:p>
          <a:p>
            <a:r>
              <a:rPr lang="en-US" dirty="0" smtClean="0"/>
              <a:t>For any point on the map, you can obtain a value from a raster.</a:t>
            </a:r>
          </a:p>
          <a:p>
            <a:r>
              <a:rPr lang="en-US" dirty="0" smtClean="0"/>
              <a:t>Also called a “surface”</a:t>
            </a:r>
          </a:p>
          <a:p>
            <a:endParaRPr lang="en-US" dirty="0"/>
          </a:p>
        </p:txBody>
      </p:sp>
      <p:pic>
        <p:nvPicPr>
          <p:cNvPr id="4" name="Picture 3" descr="Screen Shot 2014-04-24 at 12.24.4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5304"/>
            <a:ext cx="2855228" cy="2165287"/>
          </a:xfrm>
          <a:prstGeom prst="rect">
            <a:avLst/>
          </a:prstGeom>
        </p:spPr>
      </p:pic>
      <p:pic>
        <p:nvPicPr>
          <p:cNvPr id="6" name="Picture 5" descr="Screen Shot 2014-04-23 at 3.13.5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80" r="72234" b="-1"/>
          <a:stretch/>
        </p:blipFill>
        <p:spPr>
          <a:xfrm>
            <a:off x="2855228" y="4695304"/>
            <a:ext cx="2045992" cy="2162696"/>
          </a:xfrm>
          <a:prstGeom prst="rect">
            <a:avLst/>
          </a:prstGeom>
        </p:spPr>
      </p:pic>
      <p:pic>
        <p:nvPicPr>
          <p:cNvPr id="7" name="Picture 6" descr="Screen Shot 2015-01-03 at 4.10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20" y="4697895"/>
            <a:ext cx="3555427" cy="2162696"/>
          </a:xfrm>
          <a:prstGeom prst="rect">
            <a:avLst/>
          </a:prstGeom>
        </p:spPr>
      </p:pic>
      <p:pic>
        <p:nvPicPr>
          <p:cNvPr id="8" name="Picture 7" descr="Screen Shot 2015-01-03 at 4.11.40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11"/>
          <a:stretch/>
        </p:blipFill>
        <p:spPr>
          <a:xfrm>
            <a:off x="7201259" y="4697895"/>
            <a:ext cx="1942741" cy="21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97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17005" cy="1143000"/>
          </a:xfrm>
        </p:spPr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69961" y="1751246"/>
            <a:ext cx="2242811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Earth’s Surface (Latitude, Longitude)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26246" y="5496408"/>
            <a:ext cx="1930242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Coordinates (in distance units)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50046" y="3680798"/>
            <a:ext cx="2082642" cy="7780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0"/>
            <a:endCxn id="6" idx="2"/>
          </p:cNvCxnSpPr>
          <p:nvPr/>
        </p:nvCxnSpPr>
        <p:spPr>
          <a:xfrm flipV="1">
            <a:off x="2291367" y="4458848"/>
            <a:ext cx="0" cy="1037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0"/>
            <a:endCxn id="4" idx="2"/>
          </p:cNvCxnSpPr>
          <p:nvPr/>
        </p:nvCxnSpPr>
        <p:spPr>
          <a:xfrm flipV="1">
            <a:off x="2291367" y="2529296"/>
            <a:ext cx="0" cy="1151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69365" y="2529296"/>
            <a:ext cx="0" cy="1151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66819" y="4458848"/>
            <a:ext cx="0" cy="1037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4726605" y="274638"/>
            <a:ext cx="411700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Coordinate Reference Systems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726604" y="1600200"/>
            <a:ext cx="3960195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The XY coordinates of a particular dataset</a:t>
            </a:r>
          </a:p>
          <a:p>
            <a:r>
              <a:rPr lang="en-US" dirty="0" smtClean="0"/>
              <a:t>Can be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 (positions on the earth’s surface) or map coordinates (that can be related to </a:t>
            </a:r>
            <a:r>
              <a:rPr lang="en-US" dirty="0" err="1" smtClean="0"/>
              <a:t>lat</a:t>
            </a:r>
            <a:r>
              <a:rPr lang="en-US" dirty="0" smtClean="0"/>
              <a:t>/</a:t>
            </a:r>
            <a:r>
              <a:rPr lang="en-US" dirty="0" err="1" smtClean="0"/>
              <a:t>lon</a:t>
            </a:r>
            <a:r>
              <a:rPr lang="en-US" dirty="0" smtClean="0"/>
              <a:t> using a projection)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82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Projections/CRSs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75043" y="4413974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42835" y="2293193"/>
            <a:ext cx="2662209" cy="28356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map you look at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75043" y="5934893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CRS/</a:t>
            </a:r>
            <a:r>
              <a:rPr lang="en-US" dirty="0" smtClean="0"/>
              <a:t>Projection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42835" y="558948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Project CRS/</a:t>
            </a:r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2306148" y="5474268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6773940" y="512886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75043" y="1763046"/>
            <a:ext cx="2662209" cy="106029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Dataset (layer you add to QGIS)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75043" y="3283965"/>
            <a:ext cx="2662209" cy="71953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Layer CRS/</a:t>
            </a:r>
            <a:r>
              <a:rPr lang="en-US" dirty="0" smtClean="0"/>
              <a:t>Projection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2"/>
            <a:endCxn id="16" idx="0"/>
          </p:cNvCxnSpPr>
          <p:nvPr/>
        </p:nvCxnSpPr>
        <p:spPr>
          <a:xfrm>
            <a:off x="2306148" y="2823340"/>
            <a:ext cx="0" cy="460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5" idx="3"/>
          </p:cNvCxnSpPr>
          <p:nvPr/>
        </p:nvCxnSpPr>
        <p:spPr>
          <a:xfrm>
            <a:off x="3637252" y="2293193"/>
            <a:ext cx="1805583" cy="81371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3"/>
          </p:cNvCxnSpPr>
          <p:nvPr/>
        </p:nvCxnSpPr>
        <p:spPr>
          <a:xfrm flipV="1">
            <a:off x="3637252" y="4265830"/>
            <a:ext cx="1805583" cy="67829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48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 in Day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data into QGIS</a:t>
            </a:r>
          </a:p>
          <a:p>
            <a:r>
              <a:rPr lang="en-US" dirty="0" smtClean="0"/>
              <a:t>Zoom, pan, navigate around the map</a:t>
            </a:r>
          </a:p>
          <a:p>
            <a:r>
              <a:rPr lang="en-US" dirty="0" smtClean="0"/>
              <a:t>Changing the layer style (raster and vector)</a:t>
            </a:r>
          </a:p>
          <a:p>
            <a:r>
              <a:rPr lang="en-US" dirty="0" smtClean="0"/>
              <a:t>Export your map using the print composer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A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Prepare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your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sure your data is in the right place (ensure correct CRS</a:t>
            </a:r>
            <a:r>
              <a:rPr lang="en-US" dirty="0" smtClean="0"/>
              <a:t>) and pick a Projec</a:t>
            </a:r>
            <a:r>
              <a:rPr lang="en-US" dirty="0" smtClean="0"/>
              <a:t>t CRS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the style of your 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Export your map using a print composer (add north arrow and scale bar)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for Day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Refresher</a:t>
            </a:r>
          </a:p>
          <a:p>
            <a:r>
              <a:rPr lang="en-US" dirty="0" smtClean="0"/>
              <a:t>Make a map of Study Sites in Nova Scotia</a:t>
            </a:r>
          </a:p>
          <a:p>
            <a:r>
              <a:rPr lang="en-US" dirty="0" smtClean="0"/>
              <a:t>Creating and Editing Vector Layers</a:t>
            </a:r>
          </a:p>
          <a:p>
            <a:r>
              <a:rPr lang="en-US" dirty="0" smtClean="0"/>
              <a:t>Introduction to Raster Processing</a:t>
            </a:r>
          </a:p>
          <a:p>
            <a:pPr lvl="1"/>
            <a:r>
              <a:rPr lang="en-US" dirty="0" smtClean="0"/>
              <a:t>Interpolation &amp; contouring</a:t>
            </a:r>
          </a:p>
          <a:p>
            <a:r>
              <a:rPr lang="en-US" dirty="0"/>
              <a:t>Introduction to Vector Processing</a:t>
            </a:r>
          </a:p>
          <a:p>
            <a:pPr lvl="1"/>
            <a:r>
              <a:rPr lang="en-US" dirty="0"/>
              <a:t>Selecting vector data, manipulating vector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Your questions/projects!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5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ld_view.ti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694" y="2528659"/>
            <a:ext cx="8065712" cy="2173965"/>
          </a:xfrm>
          <a:prstGeom prst="rect">
            <a:avLst/>
          </a:prstGeom>
        </p:spPr>
      </p:pic>
      <p:pic>
        <p:nvPicPr>
          <p:cNvPr id="4" name="Picture 3" descr="restored_view2.ti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562" y="4593926"/>
            <a:ext cx="8191560" cy="2116755"/>
          </a:xfrm>
          <a:prstGeom prst="rect">
            <a:avLst/>
          </a:prstGeom>
        </p:spPr>
      </p:pic>
      <p:pic>
        <p:nvPicPr>
          <p:cNvPr id="8" name="Picture 7" descr="current_view2.ti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21" y="251649"/>
            <a:ext cx="8503319" cy="22770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96742" y="1378516"/>
            <a:ext cx="1649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Excavated View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61258" y="3692091"/>
            <a:ext cx="116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View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82298" y="5996708"/>
            <a:ext cx="14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Final Contour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426"/>
            <a:ext cx="324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Cut and fill diagram of a site in Elk Point, Alberta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58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9-30 at 12.28.22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221541"/>
            <a:ext cx="324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Cut and fill diagram of a site in Elk Point, Alberta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56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13-10-05 14.37.47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109"/>
          <a:stretch/>
        </p:blipFill>
        <p:spPr>
          <a:xfrm>
            <a:off x="-1" y="372746"/>
            <a:ext cx="9144001" cy="60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1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ere_am_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493" y="0"/>
            <a:ext cx="6046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5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ta_bathymetry_raw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016" y="0"/>
            <a:ext cx="48491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93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3935</TotalTime>
  <Words>1459</Words>
  <Application>Microsoft Macintosh PowerPoint</Application>
  <PresentationFormat>On-screen Show (4:3)</PresentationFormat>
  <Paragraphs>197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Introduction to GIS Short Course</vt:lpstr>
      <vt:lpstr>My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Geographic Information?</vt:lpstr>
      <vt:lpstr>PowerPoint Presentation</vt:lpstr>
      <vt:lpstr>Why do we bother?</vt:lpstr>
      <vt:lpstr>Introduction to GIS Short Course</vt:lpstr>
      <vt:lpstr>Introduction to GIS Short Course</vt:lpstr>
      <vt:lpstr>Assignments</vt:lpstr>
      <vt:lpstr>GIS Applications</vt:lpstr>
      <vt:lpstr>GIS Applications</vt:lpstr>
      <vt:lpstr>How is GIS Data Organized?</vt:lpstr>
      <vt:lpstr>Types of Layers</vt:lpstr>
      <vt:lpstr>Raster Layers</vt:lpstr>
      <vt:lpstr>Vector Layers</vt:lpstr>
      <vt:lpstr>Vector Data</vt:lpstr>
      <vt:lpstr>How could the following data be represented?</vt:lpstr>
      <vt:lpstr>PowerPoint Presentation</vt:lpstr>
      <vt:lpstr>PowerPoint Presentation</vt:lpstr>
      <vt:lpstr>Exercise! </vt:lpstr>
      <vt:lpstr>Coordinate Reference Systems</vt:lpstr>
      <vt:lpstr>Coordinate Reference Systems (CRS)</vt:lpstr>
      <vt:lpstr>Projections (“Project CRS”)</vt:lpstr>
      <vt:lpstr>Mercator Projection</vt:lpstr>
      <vt:lpstr>Transverse Mercator Projection</vt:lpstr>
      <vt:lpstr>Universal Transverse Mercator Zones</vt:lpstr>
      <vt:lpstr>Conic Projection</vt:lpstr>
      <vt:lpstr>Projections</vt:lpstr>
      <vt:lpstr>Projections/CRSs</vt:lpstr>
      <vt:lpstr>Projections/CRSs</vt:lpstr>
      <vt:lpstr>Common CRSs</vt:lpstr>
      <vt:lpstr>Exercise!</vt:lpstr>
      <vt:lpstr>Introduction to GIS Short Course</vt:lpstr>
      <vt:lpstr>What is Geographic Information?</vt:lpstr>
      <vt:lpstr>Vector Data</vt:lpstr>
      <vt:lpstr>Raster Layers</vt:lpstr>
      <vt:lpstr>Projections</vt:lpstr>
      <vt:lpstr>Projections/CRSs</vt:lpstr>
      <vt:lpstr>What Happened in Day 1</vt:lpstr>
      <vt:lpstr>Making A Map</vt:lpstr>
      <vt:lpstr>Outline for Day 2</vt:lpstr>
    </vt:vector>
  </TitlesOfParts>
  <Company>GeoGrid Environmental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in Environmental Assessment</dc:title>
  <dc:creator>Dewey Dunnington</dc:creator>
  <cp:lastModifiedBy>Dewey Dunnington</cp:lastModifiedBy>
  <cp:revision>62</cp:revision>
  <cp:lastPrinted>2016-01-13T19:42:15Z</cp:lastPrinted>
  <dcterms:created xsi:type="dcterms:W3CDTF">2014-09-30T13:40:45Z</dcterms:created>
  <dcterms:modified xsi:type="dcterms:W3CDTF">2017-04-27T01:05:09Z</dcterms:modified>
</cp:coreProperties>
</file>